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63" r:id="rId3"/>
    <p:sldId id="258" r:id="rId4"/>
    <p:sldId id="259" r:id="rId5"/>
    <p:sldId id="261" r:id="rId6"/>
    <p:sldId id="275" r:id="rId7"/>
    <p:sldId id="264" r:id="rId8"/>
    <p:sldId id="265" r:id="rId9"/>
    <p:sldId id="267" r:id="rId10"/>
    <p:sldId id="271" r:id="rId11"/>
    <p:sldId id="272" r:id="rId12"/>
    <p:sldId id="273" r:id="rId13"/>
    <p:sldId id="269" r:id="rId14"/>
    <p:sldId id="266" r:id="rId15"/>
    <p:sldId id="268" r:id="rId16"/>
    <p:sldId id="278" r:id="rId17"/>
    <p:sldId id="279" r:id="rId18"/>
    <p:sldId id="274" r:id="rId19"/>
    <p:sldId id="257" r:id="rId20"/>
    <p:sldId id="280" r:id="rId21"/>
    <p:sldId id="282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C7"/>
    <a:srgbClr val="C7C7C7"/>
    <a:srgbClr val="8E9090"/>
    <a:srgbClr val="00AF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95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B301-CB98-4813-A837-4BF6A91EC7F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2441-ECC9-4B79-B2F6-870B143A7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2441-ECC9-4B79-B2F6-870B143A779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B55E-6E42-4734-8194-C73D19A7945C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7F37-8BEE-4CCF-9ACD-81493275A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60040" cy="360040"/>
          </a:xfrm>
          <a:prstGeom prst="rect">
            <a:avLst/>
          </a:prstGeom>
          <a:noFill/>
        </p:spPr>
      </p:pic>
      <p:pic>
        <p:nvPicPr>
          <p:cNvPr id="16" name="Picture 3" descr="C:\Users\Chizhova\Desktop\2019\Фирменный стиль ЭЛЕМЕНТЫ\AL—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1584176" cy="375058"/>
          </a:xfrm>
          <a:prstGeom prst="rect">
            <a:avLst/>
          </a:prstGeom>
          <a:noFill/>
        </p:spPr>
      </p:pic>
      <p:pic>
        <p:nvPicPr>
          <p:cNvPr id="26" name="Рисунок 25" descr="Panbiolact_prezen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788024" y="2132855"/>
            <a:ext cx="3960440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БИО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ЛАКТ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синбиотик нового поколения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335699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ЭФФЕКТИВНАЯ РЕГУЛЯЦИЯ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МИКРОБИОЦЕНОЗА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КИШЕЧНИКА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БАД. НЕ ЯВЛЯЕТСЯ ЛЕКАРСТВЕННЫМ СРЕДСТВОМ. 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ПЕРЕД ПРИМЕНЕНИЕМ ПРОКОНСУЛЬТИРУЙТЕСЬ С ВРАЧОМ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3" descr="D:\work\маркетинг\БАДы\Панбиолакт\Panbiolact\Презентация\znak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6673"/>
            <a:ext cx="1384161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87624" y="0"/>
            <a:ext cx="6768752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ПРОБИОТИЧЕСКИЕ ШТАММЫ В СОСТАВЕ ПАНБИОЛАКТ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700808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Способны продуцировать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минорные сахара (маннозу, рибозу и др.) из растительных олигосахаридов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триглицериды и органические кислоты</a:t>
            </a:r>
            <a:r>
              <a:rPr lang="en-US" sz="1600" dirty="0" smtClean="0"/>
              <a:t> –</a:t>
            </a:r>
            <a:r>
              <a:rPr lang="ru-RU" sz="1600" dirty="0" smtClean="0"/>
              <a:t> важнейшие субстраты для обмена белков, жиров и углеводов.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47664" y="3212976"/>
          <a:ext cx="6029324" cy="2908554"/>
        </p:xfrm>
        <a:graphic>
          <a:graphicData uri="http://schemas.openxmlformats.org/drawingml/2006/table">
            <a:tbl>
              <a:tblPr/>
              <a:tblGrid>
                <a:gridCol w="2024389"/>
                <a:gridCol w="810772"/>
                <a:gridCol w="810137"/>
                <a:gridCol w="810772"/>
                <a:gridCol w="810772"/>
                <a:gridCol w="762482"/>
              </a:tblGrid>
              <a:tr h="524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микроорганизма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Фукоидан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Конжак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Гуаровая камедь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Рожкового дерева камедь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Фукус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Lactobacillus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acidophilus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Lactobacillus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delbrueckii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subsp. bulgaricus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Bifidobacterium bifidum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Bifidobacterium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animalis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Lactobacillus plantarum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Propionibacterium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freudenreichii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Lactobacillus casei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5536" y="1268760"/>
            <a:ext cx="5112568" cy="369332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ВЫСОКОФУНКЦИОНАЛЬНЫ                       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7624" y="0"/>
            <a:ext cx="6768752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ПРОБИОТИЧЕСКИЕ ШТАММЫ В СОСТАВЕ ПАНБИОЛАКТ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62880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Обладают высокой антагонистической активностью по отношению к патогенам: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19672" y="2420888"/>
          <a:ext cx="5997575" cy="3995928"/>
        </p:xfrm>
        <a:graphic>
          <a:graphicData uri="http://schemas.openxmlformats.org/drawingml/2006/table">
            <a:tbl>
              <a:tblPr/>
              <a:tblGrid>
                <a:gridCol w="1656184"/>
                <a:gridCol w="890004"/>
                <a:gridCol w="817681"/>
                <a:gridCol w="910826"/>
                <a:gridCol w="910826"/>
                <a:gridCol w="812054"/>
              </a:tblGrid>
              <a:tr h="0">
                <a:tc rowSpan="2"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Исследуемые штаммы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Величина зоны задержки роста 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культур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тест-штаммов, 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. аureus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ru-RU" sz="1200" i="1" dirty="0" err="1">
                          <a:latin typeface="Times New Roman"/>
                          <a:ea typeface="Calibri"/>
                          <a:cs typeface="Times New Roman"/>
                        </a:rPr>
                        <a:t>coli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Sh.sonnei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Proteus aeruginosa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andida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albicans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Bifidobacterium bifidum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14,83±0,75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10,0±0,63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5,17±0,41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9,00±1,10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1,00±0,63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Bifidobacterium animalis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12,67±1,03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13,5±0,84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4,67±0,82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8,171,17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4,83±0,75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Lactobacillus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casei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23,83±0,75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15,33±0,82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22,50±0,55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18,83±0,75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2,67±0,52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Lactobacillus plantarum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17,83±0,98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25,17±0,41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20,00±0,63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5,83±0,75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3,50±0,84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Lactobacillus delbrueckii subsp. bulgaricus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28,67±1,21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16,00±0,63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10,33±0,82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11,67±1,03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Lactobaсillus acidophilus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27,33±0,52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26,33±0,82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10,17±0,41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11,83±0,41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4,00±0,63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Propionibacterium freudenreichii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12,67±0,52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12,00±1,55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13,00±0,63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14,67±0,52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2,33±0,82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544" y="1196752"/>
            <a:ext cx="4968552" cy="369332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АКТИВНЫ В ОТНОШЕНИИ ПАТОГЕННОЙ ФЛОРЫ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7624" y="0"/>
            <a:ext cx="6768752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ПРОБИОТИЧЕСКИЕ ШТАММЫ В СОСТАВЕ ПАНБИОЛАКТ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1772816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кислоте желудочного сока</a:t>
            </a:r>
            <a:endParaRPr lang="en-US" sz="1600" dirty="0" smtClean="0"/>
          </a:p>
          <a:p>
            <a:r>
              <a:rPr lang="ru-RU" sz="1600" dirty="0" smtClean="0"/>
              <a:t>(жизнеспособны в кислых средах (рН 1,5- 2,0) </a:t>
            </a:r>
          </a:p>
          <a:p>
            <a:r>
              <a:rPr lang="ru-RU" sz="1600" dirty="0" smtClean="0"/>
              <a:t>более 3 часов)</a:t>
            </a:r>
            <a:endParaRPr lang="en-US" sz="1600" dirty="0" smtClean="0"/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ru-RU" sz="1600" dirty="0" smtClean="0"/>
              <a:t>стрептомицину, гентамицину, тетрациклину, ципрофлоксацину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пищеварительным ферментам и желчи:</a:t>
            </a:r>
            <a:endParaRPr lang="ru-RU" sz="1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75656" y="3717032"/>
          <a:ext cx="6120681" cy="2194560"/>
        </p:xfrm>
        <a:graphic>
          <a:graphicData uri="http://schemas.openxmlformats.org/drawingml/2006/table">
            <a:tbl>
              <a:tblPr/>
              <a:tblGrid>
                <a:gridCol w="792089"/>
                <a:gridCol w="720079"/>
                <a:gridCol w="720081"/>
                <a:gridCol w="648072"/>
                <a:gridCol w="792088"/>
                <a:gridCol w="756823"/>
                <a:gridCol w="833386"/>
                <a:gridCol w="858063"/>
              </a:tblGrid>
              <a:tr h="149595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1500"/>
                        </a:spcAft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Тестируе-мые 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культуры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ase">
                        <a:spcAft>
                          <a:spcPts val="15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жизнеспособных микроорганизмов, КОЕ/мл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 bifidum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 animalis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 casei 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plantarum 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20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Delbruec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kii</a:t>
                      </a:r>
                      <a:r>
                        <a:rPr lang="en-US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subsp. 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Bulgari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cus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Acidophi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lus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20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Freudenrei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chii</a:t>
                      </a:r>
                      <a:endParaRPr lang="ru-RU" sz="12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Контроль, буфер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2,0·10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0,83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4,2·10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2,2·10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0,82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1,2·10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1,0·10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0,63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1,2·10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0,99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1,3·10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0,49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Желчь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9,0·10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6,0·10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1,1·10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8,0·10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1,48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1,0·10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0,9·10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0,70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1,0·10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544" y="1268760"/>
            <a:ext cx="5112568" cy="369332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УСТОЙЧИВЫ  К НЕБЛАГОПРИЯТНЫМ ФАКТОРАМ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564904"/>
            <a:ext cx="2699792" cy="1944216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\\filer\Artlife\дизайнеры\Продукция_3D\BAD redesign\BAD redesign steklo\Panbiolakt\Panbiolakt\Panbiolakt box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8913"/>
          <a:stretch>
            <a:fillRect/>
          </a:stretch>
        </p:blipFill>
        <p:spPr bwMode="auto">
          <a:xfrm>
            <a:off x="467544" y="1025352"/>
            <a:ext cx="1690912" cy="23316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63280" y="0"/>
            <a:ext cx="648072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3265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ПРЕБИОТИКИ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ФАКТОРЫ РОСТА БАКТЕРИЙ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87824" y="1902678"/>
            <a:ext cx="583264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Порошок топинамбура  (источник инулина)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Служит питательной средой и способствует избирательной стимуляции роста, метаболической активности  и восстановлению численности пробиотической микрофлоры кишечника.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Парааминобензойная кислота (витамин B10)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Является фактором роста пробиотических бактерий, способствует поддержанию микробного равновесия в кишечнике, стимулирует выработку интерферонов, усиливает защитную функцию  организма.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3356992"/>
            <a:ext cx="26997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активные компоненты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564904"/>
            <a:ext cx="2699792" cy="1944216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\\filer\Artlife\дизайнеры\Продукция_3D\BAD redesign\BAD redesign steklo\Panbiolakt\Panbiolakt\Panbiolakt box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8913"/>
          <a:stretch>
            <a:fillRect/>
          </a:stretch>
        </p:blipFill>
        <p:spPr bwMode="auto">
          <a:xfrm>
            <a:off x="467544" y="1025352"/>
            <a:ext cx="1690912" cy="23316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63280" y="0"/>
            <a:ext cx="648072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87824" y="1479087"/>
            <a:ext cx="576064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Цистеин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Segoe UI" pitchFamily="34" charset="0"/>
              </a:rPr>
              <a:t>Усиливает неспецифическую барьерную функцию кишечника: повышает синтез муцинов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защищающих эпителий кишечника от воздействия пищеварительных соков, микроорганизмов и токсинов,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Segoe UI" pitchFamily="34" charset="0"/>
              </a:rPr>
              <a:t> способствует восстановлению его целостности и функций, оказывает противовоспалительное действие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способствует устранению симптомов синдрома раздраженного кишечника, 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Segoe UI" pitchFamily="34" charset="0"/>
              </a:rPr>
              <a:t>пособствует росту полезной микробиоты.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Рибофлавин (витамин B2)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Поддерживает нормальное состояние слизистых оболочек кишечника.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91723"/>
                </a:solidFill>
                <a:effectLst/>
                <a:ea typeface="Calibri" pitchFamily="34" charset="0"/>
                <a:cs typeface="Segoe UI" pitchFamily="34" charset="0"/>
              </a:rPr>
              <a:t>Никотинамид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91723"/>
                </a:solidFill>
                <a:effectLst/>
                <a:ea typeface="Calibri" pitchFamily="34" charset="0"/>
                <a:cs typeface="Segoe UI" pitchFamily="34" charset="0"/>
              </a:rPr>
              <a:t> (витамин B3)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Участвует в процессах метаболизма жиров и углеводов, оказывает антитоксическое и противовоспалительное действие.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32656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ФАКТОРЫ ВОССТАНОВЛЕНИЯ КИШЕЧНОГО БАРЬЕРА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3356992"/>
            <a:ext cx="26997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активные компоненты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nbiolact_prezen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564904"/>
            <a:ext cx="2699792" cy="1944216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\\filer\Artlife\дизайнеры\Продукция_3D\BAD redesign\BAD redesign steklo\Panbiolakt\Panbiolakt\Panbiolakt box\Panbiolakt mini\Panbiolakt trans (Copy).png"/>
          <p:cNvPicPr>
            <a:picLocks noChangeAspect="1" noChangeArrowheads="1"/>
          </p:cNvPicPr>
          <p:nvPr/>
        </p:nvPicPr>
        <p:blipFill>
          <a:blip r:embed="rId4" cstate="print"/>
          <a:srcRect b="48913"/>
          <a:stretch>
            <a:fillRect/>
          </a:stretch>
        </p:blipFill>
        <p:spPr bwMode="auto">
          <a:xfrm>
            <a:off x="467544" y="1025352"/>
            <a:ext cx="1690912" cy="23316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63280" y="0"/>
            <a:ext cx="648072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0466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ФЕРМЕНТЫ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87824" y="1509191"/>
            <a:ext cx="561662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Помогают расщеплению компонентов пищи, усвоение которых часто нарушается в результате дисбактериозов, кишечных инфекций,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Times New Roman" pitchFamily="18" charset="0"/>
              </a:rPr>
              <a:t>арушений в работе желудка, печени и желчного пузыря; предотвращают процессы брожения и гниения, препятствуют накоплению токсинов, размножению грибковой флоры, возникновению эндотоксинов.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22222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/>
              <a:t> Способствуют лучшей выживаемости микроорганизмов в условиях нарушенной микроэкологии кишечника.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Папаин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катализирует гидролиз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Arial" pitchFamily="34" charset="0"/>
              </a:rPr>
              <a:t> белков,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Arial" pitchFamily="34" charset="0"/>
              </a:rPr>
              <a:t>ускоряет процесс регенерации слизистой оболочки кишечника.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Лактаза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принимает участие в гидролизе дисахарида лактозы («молочного сахара»), способствует усвоению молочных продуктов.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3356992"/>
            <a:ext cx="26997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активные компоненты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87624" y="0"/>
            <a:ext cx="6768752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 РАБОТАЕТ ПАНБИОЛАКТ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384315"/>
            <a:ext cx="5832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КАПСУЛА ПОПАДАЕТ В ЖЕЛУДОК </a:t>
            </a:r>
          </a:p>
          <a:p>
            <a:pPr algn="ctr"/>
            <a:r>
              <a:rPr lang="ru-RU" sz="1500" dirty="0" smtClean="0"/>
              <a:t>Независимо от приёма пищи через 15-20 минут из нее высвобождаются </a:t>
            </a:r>
            <a:r>
              <a:rPr lang="ru-RU" sz="1500" dirty="0" err="1" smtClean="0"/>
              <a:t>микрокапсулированные</a:t>
            </a:r>
            <a:r>
              <a:rPr lang="ru-RU" sz="1500" dirty="0" smtClean="0"/>
              <a:t> компоненты</a:t>
            </a:r>
          </a:p>
          <a:p>
            <a:pPr algn="ctr"/>
            <a:endParaRPr lang="ru-RU" sz="1500" dirty="0" smtClean="0"/>
          </a:p>
          <a:p>
            <a:pPr algn="ctr"/>
            <a:r>
              <a:rPr lang="ru-RU" sz="1500" dirty="0" smtClean="0"/>
              <a:t> </a:t>
            </a:r>
          </a:p>
          <a:p>
            <a:pPr algn="ctr"/>
            <a:endParaRPr lang="ru-RU" sz="1500" dirty="0" smtClean="0"/>
          </a:p>
          <a:p>
            <a:pPr algn="ctr"/>
            <a:r>
              <a:rPr lang="ru-RU" sz="1500" dirty="0" smtClean="0"/>
              <a:t>В течение последующих 30-60 минут</a:t>
            </a:r>
          </a:p>
          <a:p>
            <a:pPr algn="ctr"/>
            <a:r>
              <a:rPr lang="ru-RU" sz="1500" b="1" dirty="0" smtClean="0"/>
              <a:t>КОМПОНЕНТЫ КОМПЛЕКСА ПОПАДАЮТ В ТОНКИЙ КИШЕЧНИК</a:t>
            </a:r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/>
              <a:t> В ВЕРХНЕМ ОТДЕЛЕ </a:t>
            </a:r>
            <a:r>
              <a:rPr lang="ru-RU" sz="1500" dirty="0" smtClean="0"/>
              <a:t>происходит высвобождение ферментов, </a:t>
            </a:r>
            <a:endParaRPr lang="en-US" sz="1500" dirty="0" smtClean="0"/>
          </a:p>
          <a:p>
            <a:pPr algn="ctr"/>
            <a:r>
              <a:rPr lang="ru-RU" sz="1500" dirty="0" smtClean="0"/>
              <a:t>что способствует ферментации кишечного субстрата </a:t>
            </a:r>
            <a:endParaRPr lang="en-US" sz="1500" dirty="0" smtClean="0"/>
          </a:p>
          <a:p>
            <a:pPr algn="ctr"/>
            <a:r>
              <a:rPr lang="ru-RU" sz="1500" dirty="0" smtClean="0"/>
              <a:t>и предупреждению возникновения токсичных веществ</a:t>
            </a:r>
          </a:p>
          <a:p>
            <a:pPr algn="ctr">
              <a:buFont typeface="Arial" pitchFamily="34" charset="0"/>
              <a:buChar char="•"/>
            </a:pPr>
            <a:endParaRPr lang="ru-RU" sz="1500" dirty="0" smtClean="0"/>
          </a:p>
          <a:p>
            <a:pPr algn="ctr">
              <a:buFont typeface="Arial" pitchFamily="34" charset="0"/>
              <a:buChar char="•"/>
            </a:pPr>
            <a:endParaRPr lang="ru-RU" sz="1500" dirty="0" smtClean="0"/>
          </a:p>
          <a:p>
            <a:pPr algn="ctr"/>
            <a:endParaRPr lang="ru-RU" sz="1500" dirty="0" smtClean="0"/>
          </a:p>
          <a:p>
            <a:pPr algn="ctr">
              <a:buFont typeface="Arial" pitchFamily="34" charset="0"/>
              <a:buChar char="•"/>
            </a:pPr>
            <a:r>
              <a:rPr lang="ru-RU" sz="1500" b="1" dirty="0" smtClean="0"/>
              <a:t> В СРЕДНЕМ ОТДЕЛЕ </a:t>
            </a:r>
            <a:r>
              <a:rPr lang="ru-RU" sz="1500" dirty="0" smtClean="0"/>
              <a:t>пробиотические микроорганизмы высвобождаются из микрокапсул, происходит их гидратация, активация и деление. Пребиотические капсулы из лактулозы служит бактериям первичной питательной средой в кишечнике </a:t>
            </a:r>
            <a:endParaRPr lang="en-US" sz="1500" dirty="0" smtClean="0"/>
          </a:p>
          <a:p>
            <a:pPr algn="ctr"/>
            <a:r>
              <a:rPr lang="ru-RU" sz="1500" dirty="0" smtClean="0"/>
              <a:t>и способствуют их выживанию</a:t>
            </a:r>
          </a:p>
          <a:p>
            <a:pPr algn="ctr"/>
            <a:endParaRPr lang="ru-RU" sz="1500" dirty="0" smtClean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2257233"/>
            <a:ext cx="720080" cy="523695"/>
          </a:xfrm>
          <a:prstGeom prst="downArrow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4057433"/>
            <a:ext cx="720080" cy="523695"/>
          </a:xfrm>
          <a:prstGeom prst="downArrow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5929641"/>
            <a:ext cx="720080" cy="523695"/>
          </a:xfrm>
          <a:prstGeom prst="downArrow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  <p:pic>
        <p:nvPicPr>
          <p:cNvPr id="2050" name="Picture 2" descr="D:\work\маркетинг\БАДы\Панбиолакт\Panbiolact\Презентация\киш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20579"/>
            <a:ext cx="1440160" cy="1348581"/>
          </a:xfrm>
          <a:prstGeom prst="rect">
            <a:avLst/>
          </a:prstGeom>
          <a:noFill/>
        </p:spPr>
      </p:pic>
      <p:pic>
        <p:nvPicPr>
          <p:cNvPr id="2051" name="Picture 3" descr="D:\work\маркетинг\БАДы\Панбиолакт\Panbiolact\Презентация\желуд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04355"/>
            <a:ext cx="1440160" cy="134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7624" y="0"/>
            <a:ext cx="6768752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 РАБОТАЕТ ПАНБИОЛАКТ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166843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 НИЖНИХ ОТДЕЛАХ ТОНКОГО И В ВЕРХНИХ ОТДЕЛАХ </a:t>
            </a:r>
          </a:p>
          <a:p>
            <a:pPr algn="ctr"/>
            <a:r>
              <a:rPr lang="ru-RU" sz="1600" b="1" dirty="0" smtClean="0"/>
              <a:t>ТОЛСТОГО КИШЕЧНИКА </a:t>
            </a:r>
          </a:p>
        </p:txBody>
      </p:sp>
      <p:pic>
        <p:nvPicPr>
          <p:cNvPr id="31746" name="Picture 2" descr="https://i.pinimg.com/originals/34/f3/46/34f346c1e3bd47b72f8c1ef4c2de02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3664988" cy="23119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4293096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Деление пробиотиков становится активнее, начинается колонизация кишечной трубки. </a:t>
            </a:r>
          </a:p>
          <a:p>
            <a:pPr algn="ctr"/>
            <a:r>
              <a:rPr lang="ru-RU" sz="1600" dirty="0" smtClean="0"/>
              <a:t>В процессе жизнедеятельности бактерии улучшают усвоение </a:t>
            </a:r>
            <a:endParaRPr lang="en-US" sz="1600" dirty="0" smtClean="0"/>
          </a:p>
          <a:p>
            <a:pPr algn="ctr"/>
            <a:r>
              <a:rPr lang="ru-RU" sz="1600" dirty="0" smtClean="0"/>
              <a:t>и синтез полезных веществ. </a:t>
            </a:r>
          </a:p>
          <a:p>
            <a:pPr algn="ctr"/>
            <a:r>
              <a:rPr lang="ru-RU" sz="1600" dirty="0" smtClean="0"/>
              <a:t>Продукция органических кислот увеличивает кислотность кишечной среды, что подавляет  рост патогенных бактерий </a:t>
            </a:r>
            <a:endParaRPr lang="en-US" sz="1600" dirty="0" smtClean="0"/>
          </a:p>
          <a:p>
            <a:pPr algn="ctr"/>
            <a:r>
              <a:rPr lang="ru-RU" sz="1600" dirty="0" smtClean="0"/>
              <a:t>и способствует  восстановлению микробного баланса.</a:t>
            </a:r>
            <a:endParaRPr lang="ru-RU" sz="1600" dirty="0"/>
          </a:p>
        </p:txBody>
      </p:sp>
      <p:pic>
        <p:nvPicPr>
          <p:cNvPr id="13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03648" y="0"/>
            <a:ext cx="6192688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15816" y="1458942"/>
            <a:ext cx="403244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восстановления нормального микробиоценоза кишечника после воздействия неблагоприятных факторов: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антибактериальной, гормональной,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химио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или лучевой терапии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качестве дополнительного средства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нарушениях работы пищеварительной системы (диарея, диспептические расстройства, метеоризм, отравления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др.), кишечных инфекциях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 аллергических заболеваниях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дерматитах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профилактики кишечных расстройств при смене рациона, климата, в поездках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ПАНБИОЛАКТ РЕКОМЕНДОВАН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Chizhova\Desktop\Panbiolakt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7627"/>
          <a:stretch>
            <a:fillRect/>
          </a:stretch>
        </p:blipFill>
        <p:spPr bwMode="auto">
          <a:xfrm>
            <a:off x="899592" y="1916832"/>
            <a:ext cx="1848662" cy="328000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635106" y="1340768"/>
            <a:ext cx="1224136" cy="1152128"/>
          </a:xfrm>
          <a:prstGeom prst="ellipse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r>
              <a:rPr lang="en-US" sz="3200" b="1" dirty="0" smtClean="0"/>
              <a:t>+</a:t>
            </a:r>
            <a:endParaRPr lang="ru-RU" sz="3200" b="1" dirty="0"/>
          </a:p>
        </p:txBody>
      </p:sp>
      <p:pic>
        <p:nvPicPr>
          <p:cNvPr id="15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3648" y="0"/>
            <a:ext cx="6192688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1556792"/>
            <a:ext cx="45365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 smtClean="0">
              <a:solidFill>
                <a:schemeClr val="bg1"/>
              </a:solidFill>
            </a:endParaRP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1600" dirty="0" smtClean="0"/>
              <a:t>усиление синбиотической формулы ферментами и другими веществами, позволяет  дополнительно регулировать процессы, сопутствующие дисбактериозу (накопление шлаков и токсинов, воспаления слизистой оболочки кишечника)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комплекс безопасен для потребителей с непереносимостью молочных продуктов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высокая концентрация и способность бактериальных штаммов к колонизации кишечника значительно снижает продолжительность терапии дисбактериоза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ОСОБЕННОСТИ КОМПЛЕКСА ПАНБИОЛАКТ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Chizhova\Desktop\Panbiolakt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7627"/>
          <a:stretch>
            <a:fillRect/>
          </a:stretch>
        </p:blipFill>
        <p:spPr bwMode="auto">
          <a:xfrm>
            <a:off x="899592" y="1916832"/>
            <a:ext cx="1848662" cy="3280008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635106" y="1340768"/>
            <a:ext cx="1224136" cy="1152128"/>
          </a:xfrm>
          <a:prstGeom prst="ellipse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r>
              <a:rPr lang="en-US" sz="3200" b="1" dirty="0" smtClean="0"/>
              <a:t>+</a:t>
            </a:r>
            <a:endParaRPr lang="ru-RU" sz="3200" b="1" dirty="0"/>
          </a:p>
        </p:txBody>
      </p:sp>
      <p:pic>
        <p:nvPicPr>
          <p:cNvPr id="14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7624" y="0"/>
            <a:ext cx="6696744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СООТНОШЕНИЕ  МИКРООРГАНИЗМОВ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КИШЕЧНИКЕ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72514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ТАКОЕ КАЧЕСТВЕННОЕ И КОЛИЧЕСТВЕННОЕ СООТНОШЕНИЕ ОБИТАЮЩИХ В КИШЕЧНИКЕ МИКРООРГАНИЗМОВ ОБЕСПЕЧИВАЕТ ЕГО НОРМАЛЬНУЮ ФУНКЦИОНАЛЬНОСТЬ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632" y="2490282"/>
            <a:ext cx="2376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ОБЛИГАТНАЯ </a:t>
            </a:r>
          </a:p>
          <a:p>
            <a:pPr algn="ctr"/>
            <a:r>
              <a:rPr lang="ru-RU" sz="1600" b="1" dirty="0" smtClean="0"/>
              <a:t>ФЛОРА</a:t>
            </a:r>
          </a:p>
          <a:p>
            <a:pPr algn="ctr"/>
            <a:r>
              <a:rPr lang="ru-RU" sz="1400" dirty="0" smtClean="0"/>
              <a:t>бактероиды</a:t>
            </a:r>
          </a:p>
          <a:p>
            <a:pPr algn="ctr"/>
            <a:r>
              <a:rPr lang="ru-RU" sz="1400" dirty="0"/>
              <a:t>б</a:t>
            </a:r>
            <a:r>
              <a:rPr lang="ru-RU" sz="1400" dirty="0" smtClean="0"/>
              <a:t>ифидобактерии</a:t>
            </a:r>
          </a:p>
          <a:p>
            <a:pPr algn="ctr"/>
            <a:r>
              <a:rPr lang="ru-RU" sz="1400" dirty="0"/>
              <a:t>л</a:t>
            </a:r>
            <a:r>
              <a:rPr lang="ru-RU" sz="1400" dirty="0" smtClean="0"/>
              <a:t>актобациллы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раммположительные кокки </a:t>
            </a:r>
          </a:p>
          <a:p>
            <a:pPr algn="ctr"/>
            <a:r>
              <a:rPr lang="ru-RU" sz="1400" dirty="0" smtClean="0"/>
              <a:t>эубактерии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2490282"/>
            <a:ext cx="22322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ФАКУЛЬТАТИВНАЯ </a:t>
            </a:r>
          </a:p>
          <a:p>
            <a:pPr algn="ctr"/>
            <a:r>
              <a:rPr lang="ru-RU" sz="1600" b="1" dirty="0" smtClean="0"/>
              <a:t>ФЛОРА </a:t>
            </a:r>
          </a:p>
          <a:p>
            <a:pPr algn="ctr"/>
            <a:r>
              <a:rPr lang="ru-RU" sz="1400" dirty="0" smtClean="0"/>
              <a:t>энтеробактерии</a:t>
            </a:r>
          </a:p>
          <a:p>
            <a:pPr algn="ctr"/>
            <a:r>
              <a:rPr lang="ru-RU" sz="1400" dirty="0" smtClean="0"/>
              <a:t>энтерококки</a:t>
            </a:r>
          </a:p>
          <a:p>
            <a:pPr algn="ctr"/>
            <a:r>
              <a:rPr lang="ru-RU" sz="1400" dirty="0" smtClean="0"/>
              <a:t>стафилококки</a:t>
            </a:r>
          </a:p>
          <a:p>
            <a:pPr algn="ctr"/>
            <a:r>
              <a:rPr lang="ru-RU" sz="1400" dirty="0" smtClean="0"/>
              <a:t>грибы рода </a:t>
            </a:r>
            <a:r>
              <a:rPr lang="en-US" sz="1400" dirty="0" smtClean="0"/>
              <a:t>Candida</a:t>
            </a:r>
            <a:endParaRPr lang="ru-RU" sz="1400" dirty="0" smtClean="0"/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17" name="Рисунок 16" descr="балан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132856"/>
            <a:ext cx="2304256" cy="2152087"/>
          </a:xfrm>
          <a:prstGeom prst="rect">
            <a:avLst/>
          </a:prstGeom>
        </p:spPr>
      </p:pic>
      <p:pic>
        <p:nvPicPr>
          <p:cNvPr id="12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0"/>
            <a:ext cx="6192688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2276872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специфические условия культивирования бактерий и состав безмолочной питательной среды (ноу-хау компании) обеспечивают их высокую метаболическую активность, антагонизм к патогенным микробам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технология микрокапсулирования обеспечивает адресную доставку пробиотиков без повреждения </a:t>
            </a:r>
            <a:endParaRPr lang="en-US" sz="1600" dirty="0" smtClean="0"/>
          </a:p>
          <a:p>
            <a:r>
              <a:rPr lang="ru-RU" sz="1600" dirty="0" smtClean="0"/>
              <a:t>агрессивными факторами ЖКТ</a:t>
            </a:r>
            <a:endParaRPr lang="en-US" sz="1600" dirty="0" smtClean="0"/>
          </a:p>
        </p:txBody>
      </p:sp>
      <p:pic>
        <p:nvPicPr>
          <p:cNvPr id="9" name="Picture 2" descr="C:\Users\Chizhova\Desktop\Panbiolakt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7627"/>
          <a:stretch>
            <a:fillRect/>
          </a:stretch>
        </p:blipFill>
        <p:spPr bwMode="auto">
          <a:xfrm>
            <a:off x="899592" y="1916832"/>
            <a:ext cx="1848662" cy="3280008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635106" y="1340768"/>
            <a:ext cx="1224136" cy="1152128"/>
          </a:xfrm>
          <a:prstGeom prst="ellipse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ОСОБЕННОСТИ КОМПЛЕКСА ПАНБИОЛАКТ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692696"/>
            <a:ext cx="6264696" cy="2808312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348880"/>
            <a:ext cx="6264696" cy="367240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980728"/>
            <a:ext cx="4248472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синбиотик нового поколения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\\filer\Artlife\дизайнеры\Продукция_3D\BAD redesign\BAD redesign steklo\Panbiolakt\Panbiolakt\Panbiolakt box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8913"/>
          <a:stretch>
            <a:fillRect/>
          </a:stretch>
        </p:blipFill>
        <p:spPr bwMode="auto">
          <a:xfrm>
            <a:off x="675841" y="2564904"/>
            <a:ext cx="1879935" cy="2592288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771800" y="2481277"/>
            <a:ext cx="46085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Состав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опинамбура клубень (порошок), биомассы бактерий селективные сухие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Bifidobacterium bifidum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Bifidobacterium animalis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Lactobacillus casei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Lactobacillus plantarum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Lactobacillus delbrueckii subsp. bulgaricus,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Lactoba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illus acidophilus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Propionibacterium freudenreichii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лактаза, парааминобензойная кислота, папаин, цистеин, никотинамид, рибофлавин.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Вспомогательные вещества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пеллеты нейтральные (носитель), тальк (агент антислеживающий), кремния диоксид (Неосил GP) (агент антислеживающий), инулин (носитель),  кальция стеарат (агент антислеживающий), шеллак (носитель), гидроксипропилметилцеллюлоза (носитель), полиэтиленоксид (носитель), капсула желатиновая (желатин, глицерин).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5576" y="908720"/>
            <a:ext cx="1224136" cy="1152128"/>
          </a:xfrm>
          <a:prstGeom prst="ellipse">
            <a:avLst/>
          </a:prstGeom>
          <a:solidFill>
            <a:srgbClr val="00CCC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297978" y="3090446"/>
            <a:ext cx="685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БАД. НЕ ЯВЛЯЕТСЯ ЛЕКАРСТВЕННЫМ СРЕДСТВОМ. </a:t>
            </a:r>
          </a:p>
          <a:p>
            <a:pPr algn="ctr"/>
            <a:r>
              <a:rPr lang="ru-RU" sz="1900" dirty="0" smtClean="0"/>
              <a:t>ПЕРЕД ПРИМЕНЕНИЕМ ПРОКОНСУЛЬТИРУЙТЕСЬ С ВРАЧОМ</a:t>
            </a:r>
            <a:endParaRPr lang="ru-RU" sz="1900" dirty="0"/>
          </a:p>
        </p:txBody>
      </p:sp>
      <p:pic>
        <p:nvPicPr>
          <p:cNvPr id="11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331640" y="692696"/>
            <a:ext cx="6264696" cy="2808312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2348880"/>
            <a:ext cx="6264696" cy="367240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71800" y="2564904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Рекомендации по применению: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взрослым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1 капсуле 2 раза в день, во время еды. Продолжительность приема 30 дней. По рекомендации врача курс приема может быть изменен.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71800" y="3511243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Противопоказания: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индивидуальная непереносимость ингредиентов продукта, беременность и кормление грудью.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Перед применением рекомендуется проконсультироваться с врачом.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771800" y="4485008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Пищевая ценность 100 грамм продукта: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белки – 15 г, 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жиры – 0,1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г, 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углеводы – 20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Энергетическая ценность 100 грамм продукта: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920 кДж / 220 ккал.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97978" y="3090446"/>
            <a:ext cx="685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БАД. НЕ ЯВЛЯЕТСЯ ЛЕКАРСТВЕННЫМ СРЕДСТВОМ. </a:t>
            </a:r>
          </a:p>
          <a:p>
            <a:pPr algn="ctr"/>
            <a:r>
              <a:rPr lang="ru-RU" sz="1900" dirty="0" smtClean="0"/>
              <a:t>ПЕРЕД ПРИМЕНЕНИЕМ ПРОКОНСУЛЬТИРУЙТЕСЬ С ВРАЧОМ</a:t>
            </a:r>
            <a:endParaRPr lang="ru-RU" sz="1900" dirty="0"/>
          </a:p>
        </p:txBody>
      </p:sp>
      <p:pic>
        <p:nvPicPr>
          <p:cNvPr id="20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771800" y="980728"/>
            <a:ext cx="4248472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синбиотик нового поколения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" descr="\\filer\Artlife\дизайнеры\Продукция_3D\BAD redesign\BAD redesign steklo\Panbiolakt\Panbiolakt\Panbiolakt box\Panbiolakt mini\Panbiolakt trans (Copy).png"/>
          <p:cNvPicPr>
            <a:picLocks noChangeAspect="1" noChangeArrowheads="1"/>
          </p:cNvPicPr>
          <p:nvPr/>
        </p:nvPicPr>
        <p:blipFill>
          <a:blip r:embed="rId4" cstate="print"/>
          <a:srcRect b="48913"/>
          <a:stretch>
            <a:fillRect/>
          </a:stretch>
        </p:blipFill>
        <p:spPr bwMode="auto">
          <a:xfrm>
            <a:off x="675841" y="2564904"/>
            <a:ext cx="1879935" cy="2592288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>
          <a:xfrm>
            <a:off x="755576" y="908720"/>
            <a:ext cx="1224136" cy="1152128"/>
          </a:xfrm>
          <a:prstGeom prst="ellipse">
            <a:avLst/>
          </a:prstGeom>
          <a:solidFill>
            <a:srgbClr val="00CCC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r>
              <a:rPr lang="en-US" sz="3200" b="1" dirty="0" smtClean="0"/>
              <a:t>+</a:t>
            </a:r>
            <a:endParaRPr lang="ru-RU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31640" y="692696"/>
            <a:ext cx="6264696" cy="2808312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2348880"/>
            <a:ext cx="6264696" cy="367240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2348880"/>
            <a:ext cx="5976664" cy="367240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71800" y="3564322"/>
            <a:ext cx="4320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Изготовитель (организация, уполномоченная принимать претензии от потребителя):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ООО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Артлайф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», Россия, 634034, г. Томск,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ул. Нахимова,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8/2,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тел: (3822) 55-60-92,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факс: (3822) 55-60-77,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artlife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artlife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@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artlife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71800" y="4922584"/>
            <a:ext cx="43204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Условия хранения: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недоступном для детей месте, при температуре 4±2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ºС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относительной влажности воздуха не более 60%.</a:t>
            </a:r>
            <a:r>
              <a:rPr lang="en-US" sz="1400" dirty="0" smtClean="0"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Срок годности: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 год.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66260" y="2623700"/>
            <a:ext cx="42540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ТУ 10.89.19-506-12424308-2019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Свидетельство о государственной регистрации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№КZ.16.01.98.003.Е.001064.12.19 от 12.12.2019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Форма выпуска: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60 капсул массой 600 мг.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297978" y="3090446"/>
            <a:ext cx="685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БАД. НЕ ЯВЛЯЕТСЯ ЛЕКАРСТВЕННЫМ СРЕДСТВОМ. </a:t>
            </a:r>
          </a:p>
          <a:p>
            <a:pPr algn="ctr"/>
            <a:r>
              <a:rPr lang="ru-RU" sz="1900" dirty="0" smtClean="0"/>
              <a:t>ПЕРЕД ПРИМЕНЕНИЕМ ПРОКОНСУЛЬТИРУЙТЕСЬ С ВРАЧОМ</a:t>
            </a:r>
            <a:endParaRPr lang="ru-RU" sz="1900" dirty="0"/>
          </a:p>
        </p:txBody>
      </p:sp>
      <p:pic>
        <p:nvPicPr>
          <p:cNvPr id="19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  <p:pic>
        <p:nvPicPr>
          <p:cNvPr id="23" name="Picture 2" descr="\\filer\Artlife\дизайнеры\Продукция_3D\BAD redesign\BAD redesign steklo\Panbiolakt\Panbiolakt\Panbiolakt box\Panbiolakt mini\Panbiolakt trans (Copy).png"/>
          <p:cNvPicPr>
            <a:picLocks noChangeAspect="1" noChangeArrowheads="1"/>
          </p:cNvPicPr>
          <p:nvPr/>
        </p:nvPicPr>
        <p:blipFill>
          <a:blip r:embed="rId4" cstate="print"/>
          <a:srcRect b="48913"/>
          <a:stretch>
            <a:fillRect/>
          </a:stretch>
        </p:blipFill>
        <p:spPr bwMode="auto">
          <a:xfrm>
            <a:off x="675841" y="2564904"/>
            <a:ext cx="1879935" cy="2592288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771800" y="980728"/>
            <a:ext cx="4248472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синбиотик нового поколения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55576" y="908720"/>
            <a:ext cx="1224136" cy="1152128"/>
          </a:xfrm>
          <a:prstGeom prst="ellipse">
            <a:avLst/>
          </a:prstGeom>
          <a:solidFill>
            <a:srgbClr val="00CCC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r>
              <a:rPr lang="en-US" sz="3200" b="1" dirty="0" smtClean="0"/>
              <a:t>+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87624" y="0"/>
            <a:ext cx="6696744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34076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МИКРОФЛОРА КИШЕЧНИКА ВЫПОЛНЯЕТ ВАЖНЕЙШИЕ ФУНКЦИИ: </a:t>
            </a:r>
          </a:p>
          <a:p>
            <a:pPr algn="ctr"/>
            <a:endParaRPr lang="ru-RU" sz="1600" dirty="0" smtClean="0"/>
          </a:p>
          <a:p>
            <a:pPr lvl="0" algn="ctr">
              <a:buFont typeface="Arial" pitchFamily="34" charset="0"/>
              <a:buChar char="•"/>
            </a:pPr>
            <a:r>
              <a:rPr lang="ru-RU" sz="1600" dirty="0" smtClean="0"/>
              <a:t> обеспечивает нормальное пищеварение и метаболические процессы, повышает поступление в организм полезных веществ </a:t>
            </a:r>
          </a:p>
          <a:p>
            <a:pPr lvl="0" algn="ctr">
              <a:buFont typeface="Arial" pitchFamily="34" charset="0"/>
              <a:buChar char="•"/>
            </a:pPr>
            <a:endParaRPr lang="ru-RU" sz="1600" dirty="0" smtClean="0"/>
          </a:p>
          <a:p>
            <a:pPr lvl="0" algn="ctr">
              <a:buFont typeface="Arial" pitchFamily="34" charset="0"/>
              <a:buChar char="•"/>
            </a:pPr>
            <a:r>
              <a:rPr lang="ru-RU" sz="1600" dirty="0" smtClean="0"/>
              <a:t> участвует в производстве витаминов </a:t>
            </a:r>
            <a:r>
              <a:rPr lang="en-US" sz="1600" dirty="0" smtClean="0"/>
              <a:t>B</a:t>
            </a:r>
            <a:r>
              <a:rPr lang="ru-RU" sz="1600" dirty="0" smtClean="0"/>
              <a:t>1, </a:t>
            </a:r>
            <a:r>
              <a:rPr lang="en-US" sz="1600" dirty="0" smtClean="0"/>
              <a:t>B</a:t>
            </a:r>
            <a:r>
              <a:rPr lang="ru-RU" sz="1600" dirty="0" smtClean="0"/>
              <a:t>2, </a:t>
            </a:r>
            <a:r>
              <a:rPr lang="en-US" sz="1600" dirty="0" smtClean="0"/>
              <a:t>B</a:t>
            </a:r>
            <a:r>
              <a:rPr lang="ru-RU" sz="1600" dirty="0" smtClean="0"/>
              <a:t>6, </a:t>
            </a:r>
            <a:r>
              <a:rPr lang="en-US" sz="1600" dirty="0" smtClean="0"/>
              <a:t>B</a:t>
            </a:r>
            <a:r>
              <a:rPr lang="ru-RU" sz="1600" dirty="0" smtClean="0"/>
              <a:t>12,  </a:t>
            </a:r>
            <a:r>
              <a:rPr lang="en-US" sz="1600" dirty="0" smtClean="0"/>
              <a:t>PP</a:t>
            </a:r>
            <a:r>
              <a:rPr lang="ru-RU" sz="1600" dirty="0" smtClean="0"/>
              <a:t>,  </a:t>
            </a:r>
            <a:r>
              <a:rPr lang="en-US" sz="1600" dirty="0" smtClean="0"/>
              <a:t>K</a:t>
            </a:r>
            <a:r>
              <a:rPr lang="ru-RU" sz="1600" dirty="0" smtClean="0"/>
              <a:t>,  биотина,  фолиевой кислоты,  органических кислот, ферментов и других веществ</a:t>
            </a:r>
          </a:p>
          <a:p>
            <a:pPr lvl="0" algn="ctr">
              <a:buFont typeface="Arial" pitchFamily="34" charset="0"/>
              <a:buChar char="•"/>
            </a:pPr>
            <a:endParaRPr lang="ru-RU" sz="1600" dirty="0" smtClean="0"/>
          </a:p>
          <a:p>
            <a:pPr lvl="0" algn="ctr">
              <a:buFont typeface="Arial" pitchFamily="34" charset="0"/>
              <a:buChar char="•"/>
            </a:pPr>
            <a:r>
              <a:rPr lang="ru-RU" sz="1600" dirty="0" smtClean="0"/>
              <a:t> участвует в синтезе веществ, разрушающих патогенную микрофлору, препятствует проникновению продуктов жизнедеятельности патогенных микробов в кровь и внутренние среды организма, предотвращает развитие инфекций и аллергических реакций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1916832"/>
            <a:ext cx="2195736" cy="923330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ФЕРМЕНТАТИВНАЯ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3140968"/>
            <a:ext cx="2195736" cy="923330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СИНТЕТИЧЕСКАЯ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4365104"/>
            <a:ext cx="2195736" cy="923330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ЗАЩИТНАЯ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ФУНКЦИИ КИШЕЧНОЙ МИКРОФЛОРЫ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нормафло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2197934" cy="2088232"/>
          </a:xfrm>
          <a:prstGeom prst="rect">
            <a:avLst/>
          </a:prstGeom>
        </p:spPr>
      </p:pic>
      <p:pic>
        <p:nvPicPr>
          <p:cNvPr id="12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6696744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НАРУШЕНИЕ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СОСТАВА КИШЕЧНОЙ МИКРОФЛОРЫ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412776"/>
            <a:ext cx="6048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СМЕЩЕНИЕ МИКРОБНОГО РАВНОВЕСИЯ, ИЗМЕНЕНИЯ В СОСТАВЕ МИКРОФЛОРЫ НАЗЫВАЕТСЯ ДИСБИОЗОМ (ДИСБАКТЕРИОЗОМ).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ПРИЧИНЫ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кишечные инфекции, отравления 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прием антибактериальных, гормональных и некоторых других лекарственных средств 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смена рациона и климата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нерациональное питание 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заболевания пищеварительной системы организма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продолжительные физические или эмоциональные стрессы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СЛЕДСТВИЯ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нарушения микроэкологии и функциональности кишечника, </a:t>
            </a:r>
          </a:p>
          <a:p>
            <a:pPr algn="ctr"/>
            <a:r>
              <a:rPr lang="ru-RU" sz="1600" dirty="0" smtClean="0"/>
              <a:t>возникновение неприятных симптомов (диарея, запор, метеоризм, тошнота и др.); 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600" dirty="0" smtClean="0"/>
              <a:t> возникновение повышенной чувствительности к продуктам питания, аллергические реакции, дерматозы, нарушения обмена веществ, авитаминозы, снижение иммунитета и др.</a:t>
            </a:r>
            <a:r>
              <a:rPr lang="ru-RU" sz="1700" dirty="0" smtClean="0"/>
              <a:t> </a:t>
            </a:r>
          </a:p>
        </p:txBody>
      </p:sp>
      <p:pic>
        <p:nvPicPr>
          <p:cNvPr id="10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0"/>
            <a:ext cx="6696744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1649661"/>
            <a:ext cx="489654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ПРОБИОТИКИ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живые пробиотические бактерии, которые помогают повысить активность собственной микрофлоры кишечника и восстановить в нем баланс микроорганизмов, оказывают благоприятное воздействие на пищеварительную функцию.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ПРЕБИОТИКИ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пищевые ингредиенты, которые используются полезными бактериями кишечника в качестве питательного субстрата, способствуют росту их численности и  увеличению метаболической активности.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пробиоти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1368152" cy="1390043"/>
          </a:xfrm>
          <a:prstGeom prst="rect">
            <a:avLst/>
          </a:prstGeom>
        </p:spPr>
      </p:pic>
      <p:pic>
        <p:nvPicPr>
          <p:cNvPr id="7" name="Рисунок 6" descr="пребиоти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73016"/>
            <a:ext cx="1355611" cy="1377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СРЕДСТВА ТЕРАПИИ ДИСБИОЗОВ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08518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КОМБИНАЦИЯ ПРОБИОТИКОВ И ПРЕБИОТИКОВ НАЗЫВАЕТСЯ СИНБИОТИКОМ. </a:t>
            </a:r>
            <a:endParaRPr lang="ru-RU" sz="1600" b="1" dirty="0" smtClean="0">
              <a:cs typeface="Arial" pitchFamily="34" charset="0"/>
            </a:endParaRPr>
          </a:p>
        </p:txBody>
      </p:sp>
      <p:pic>
        <p:nvPicPr>
          <p:cNvPr id="12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75656" y="908720"/>
            <a:ext cx="5976664" cy="2808312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43808" y="1196752"/>
            <a:ext cx="4176464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синбиотик нового поколения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2564904"/>
            <a:ext cx="6048672" cy="324036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/>
              <a:t>[[[[</a:t>
            </a:r>
            <a:endParaRPr lang="ru-RU" sz="100" dirty="0"/>
          </a:p>
        </p:txBody>
      </p:sp>
      <p:pic>
        <p:nvPicPr>
          <p:cNvPr id="6" name="Picture 2" descr="C:\Users\Chizhova\Desktop\Panbiolakt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7627"/>
          <a:stretch>
            <a:fillRect/>
          </a:stretch>
        </p:blipFill>
        <p:spPr bwMode="auto">
          <a:xfrm>
            <a:off x="899592" y="1661160"/>
            <a:ext cx="1848662" cy="3280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2724596"/>
            <a:ext cx="42484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СОДЕРЖИТ</a:t>
            </a: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ПРОБИОТИКИ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ПРЕБИОТИКИ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ФЕРМЕНТЫ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ФАКТОРЫ ВОССТАНОВЛЕНИЯ КИШЕЧНОГО БАРЬЕРА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706560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ПРЕДНАЗНАЧЕН </a:t>
            </a:r>
          </a:p>
          <a:p>
            <a:r>
              <a:rPr lang="ru-RU" b="1" dirty="0" smtClean="0"/>
              <a:t>ДЛЯ ВЗРОСЛЫХ И ДЕТЕЙ СТАРШЕ 14 ЛЕТ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297978" y="3090446"/>
            <a:ext cx="685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БАД. НЕ ЯВЛЯЕТСЯ ЛЕКАРСТВЕННЫМ СРЕДСТВОМ. </a:t>
            </a:r>
          </a:p>
          <a:p>
            <a:pPr algn="ctr"/>
            <a:r>
              <a:rPr lang="ru-RU" sz="1900" dirty="0" smtClean="0"/>
              <a:t>ПЕРЕД ПРИМЕНЕНИЕМ ПРОКОНСУЛЬТИРУЙТЕСЬ С ВРАЧОМ</a:t>
            </a:r>
            <a:endParaRPr lang="ru-RU" sz="1900" dirty="0"/>
          </a:p>
        </p:txBody>
      </p:sp>
      <p:pic>
        <p:nvPicPr>
          <p:cNvPr id="17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827584" y="908720"/>
            <a:ext cx="1224136" cy="1152128"/>
          </a:xfrm>
          <a:prstGeom prst="ellipse">
            <a:avLst/>
          </a:prstGeom>
          <a:solidFill>
            <a:srgbClr val="00CCC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r>
              <a:rPr lang="en-US" sz="3200" b="1" dirty="0" smtClean="0"/>
              <a:t>+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75656" y="908720"/>
            <a:ext cx="5976664" cy="2808312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43808" y="1196752"/>
            <a:ext cx="4176464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синбиотик нового поколения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2564904"/>
            <a:ext cx="6048672" cy="324036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767568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СПОСОБСТВУЕТ 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ВОССТАНОВЛЕНИЮ МИКРОБНОГО БАЛАНСА И ФУНКЦИОНАЛЬНОСТИ КИШЕЧНОЙ СРЕДЫ</a:t>
            </a:r>
          </a:p>
          <a:p>
            <a:endParaRPr lang="ru-RU" sz="8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СНИЖЕНИЮ ЧУВСТВИТЕЛЬНОСТИ КИШЕЧНОГО БАРЬЕРА К ВОЗДЕЙСТВИЮ ПАТОГЕННЫХ И УСЛОВНО-ПАТОГЕННЫХ МИКРООРГАНИЗМОВ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97978" y="3090446"/>
            <a:ext cx="685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БАД. НЕ ЯВЛЯЕТСЯ ЛЕКАРСТВЕННЫМ СРЕДСТВОМ. </a:t>
            </a:r>
          </a:p>
          <a:p>
            <a:pPr algn="ctr"/>
            <a:r>
              <a:rPr lang="ru-RU" sz="1900" dirty="0" smtClean="0"/>
              <a:t>ПЕРЕД ПРИМЕНЕНИЕМ ПРОКОНСУЛЬТИРУЙТЕСЬ С ВРАЧОМ</a:t>
            </a:r>
            <a:endParaRPr lang="ru-RU" sz="1900" dirty="0"/>
          </a:p>
        </p:txBody>
      </p:sp>
      <p:pic>
        <p:nvPicPr>
          <p:cNvPr id="16" name="Picture 2" descr="C:\Users\Chizhova\Desktop\Panbiolakt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7627"/>
          <a:stretch>
            <a:fillRect/>
          </a:stretch>
        </p:blipFill>
        <p:spPr bwMode="auto">
          <a:xfrm>
            <a:off x="899592" y="1661160"/>
            <a:ext cx="1848662" cy="3280008"/>
          </a:xfrm>
          <a:prstGeom prst="rect">
            <a:avLst/>
          </a:prstGeom>
          <a:noFill/>
        </p:spPr>
      </p:pic>
      <p:pic>
        <p:nvPicPr>
          <p:cNvPr id="20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827584" y="908720"/>
            <a:ext cx="1224136" cy="1152128"/>
          </a:xfrm>
          <a:prstGeom prst="ellipse">
            <a:avLst/>
          </a:prstGeom>
          <a:solidFill>
            <a:srgbClr val="00CCC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r>
              <a:rPr lang="en-US" sz="3200" b="1" dirty="0" smtClean="0"/>
              <a:t>+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64904"/>
            <a:ext cx="2699792" cy="1944216"/>
          </a:xfrm>
          <a:prstGeom prst="rect">
            <a:avLst/>
          </a:prstGeom>
          <a:solidFill>
            <a:srgbClr val="00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356992"/>
            <a:ext cx="26997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ПАНБИОЛАКТ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активные компоненты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3280" y="0"/>
            <a:ext cx="648072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15816" y="2148609"/>
            <a:ext cx="604867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лучшают усвоение пищи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увеличивают синтез витаминов, ферментов, бактериоцинов, органических кислот  и других веществ, обеспечивающих стабильность микробиоценоза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кишечника, пищеварительных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 обменных процессов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поддерживают нормальную  кислотность кишечной среды, подавляют патогенные микроорганизмы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пособствуют увеличению численности собственной полезной микрофлоры, восстановлению микробного баланса, снижению проницаемости и воспалений кишечного эпителия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снижают продолжительность диареи при гастроэнтеритах, улучшают переносимость антибиотиков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стимулируют синтез иммунных клеток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0466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 ШТАММОВ ПРОБИОТИЧЕСКИХ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БАКТЕРИЙ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332656"/>
            <a:ext cx="28803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Bifidobacterium bifidum, </a:t>
            </a:r>
            <a:endParaRPr lang="ru-RU" sz="1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Bifidobacterium animalis, </a:t>
            </a:r>
            <a:endParaRPr lang="ru-RU" sz="1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Lactobacillus casei, </a:t>
            </a:r>
            <a:endParaRPr lang="ru-RU" sz="1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Lactobacillus plantarum, </a:t>
            </a:r>
            <a:endParaRPr lang="ru-RU" sz="1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Lactobacillus delbrueckii subsp. bulgaricus, Lactoba</a:t>
            </a:r>
            <a:r>
              <a:rPr lang="ru-RU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illus acidophilus, </a:t>
            </a:r>
            <a:endParaRPr lang="ru-RU" sz="14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Propionibacterium freudenreichii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filer\Artlife\дизайнеры\Продукция_3D\BAD redesign\BAD redesign steklo\Panbiolakt\Panbiolakt\Panbiolakt box\Panbiolakt mini\Panbiolakt trans (Copy).png"/>
          <p:cNvPicPr>
            <a:picLocks noChangeAspect="1" noChangeArrowheads="1"/>
          </p:cNvPicPr>
          <p:nvPr/>
        </p:nvPicPr>
        <p:blipFill>
          <a:blip r:embed="rId3" cstate="print"/>
          <a:srcRect b="48913"/>
          <a:stretch>
            <a:fillRect/>
          </a:stretch>
        </p:blipFill>
        <p:spPr bwMode="auto">
          <a:xfrm>
            <a:off x="467544" y="1025352"/>
            <a:ext cx="1690912" cy="2331640"/>
          </a:xfrm>
          <a:prstGeom prst="rect">
            <a:avLst/>
          </a:prstGeom>
          <a:noFill/>
        </p:spPr>
      </p:pic>
      <p:pic>
        <p:nvPicPr>
          <p:cNvPr id="13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anbiolact_preze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6768752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ПРОБИОТИЧЕСКИЕ ШТАММЫ В СОСТАВЕ ПАНБИОЛАКТ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340768"/>
            <a:ext cx="59766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Физиологичны для кишечника взрослого человека, </a:t>
            </a:r>
          </a:p>
          <a:p>
            <a:pPr marL="342900" indent="-342900"/>
            <a:r>
              <a:rPr lang="ru-RU" sz="1600" dirty="0" smtClean="0"/>
              <a:t>не проявляют антагонизм друг к другу</a:t>
            </a:r>
          </a:p>
          <a:p>
            <a:pPr marL="342900" indent="-342900"/>
            <a:r>
              <a:rPr lang="ru-RU" sz="1000" dirty="0" smtClean="0"/>
              <a:t>  </a:t>
            </a:r>
          </a:p>
          <a:p>
            <a:pPr marL="342900" indent="-342900"/>
            <a:endParaRPr lang="ru-RU" sz="1000" dirty="0" smtClean="0"/>
          </a:p>
          <a:p>
            <a:pPr marL="342900" indent="-342900">
              <a:buAutoNum type="arabicPeriod" startAt="2"/>
            </a:pPr>
            <a:endParaRPr lang="ru-RU" sz="1000" dirty="0" smtClean="0"/>
          </a:p>
          <a:p>
            <a:pPr marL="342900" indent="-342900">
              <a:buAutoNum type="arabicPeriod" startAt="2"/>
            </a:pPr>
            <a:r>
              <a:rPr lang="ru-RU" sz="1600" dirty="0" smtClean="0"/>
              <a:t>Имеют высокий титр (количество колониеобразующих единиц), высокую жизнеспособность и  способность к активному воспроизводству и колонизации эпителия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sz="1000" dirty="0" smtClean="0"/>
          </a:p>
          <a:p>
            <a:pPr marL="342900" indent="-342900"/>
            <a:endParaRPr lang="ru-RU" sz="1000" dirty="0" smtClean="0"/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sz="1600" dirty="0" smtClean="0"/>
              <a:t>Выращены на безмолочных средах. Не содержат лактозу и белки молока, безопасны для людей с непереносимостью молочных продуктов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63688" y="3429000"/>
          <a:ext cx="5112568" cy="1472184"/>
        </p:xfrm>
        <a:graphic>
          <a:graphicData uri="http://schemas.openxmlformats.org/drawingml/2006/table">
            <a:tbl>
              <a:tblPr/>
              <a:tblGrid>
                <a:gridCol w="1840499"/>
                <a:gridCol w="1314642"/>
                <a:gridCol w="1957427"/>
              </a:tblGrid>
              <a:tr h="216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компонентов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КОЕ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суточной дозе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(2 капсулы)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Рекомендуемая суточная потребность (РСП)* КОЕ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сутки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Бифидобактерий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2,2х10</a:t>
                      </a:r>
                      <a:r>
                        <a:rPr lang="ru-RU" sz="1200" b="1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5х10</a:t>
                      </a:r>
                      <a:r>
                        <a:rPr lang="ru-RU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-5х10</a:t>
                      </a:r>
                      <a:r>
                        <a:rPr lang="ru-RU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Лактобактерий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2,6х10</a:t>
                      </a:r>
                      <a:r>
                        <a:rPr lang="ru-RU" sz="1200" b="1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5х10</a:t>
                      </a:r>
                      <a:r>
                        <a:rPr lang="ru-RU" sz="1200" b="1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-5х10</a:t>
                      </a:r>
                      <a:r>
                        <a:rPr lang="ru-RU" sz="1200" b="1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Пропионовокислых бактерий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8х10</a:t>
                      </a:r>
                      <a:r>
                        <a:rPr lang="ru-RU" sz="1200" b="1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-10</a:t>
                      </a:r>
                      <a:r>
                        <a:rPr lang="ru-RU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7544" y="1196752"/>
            <a:ext cx="5040560" cy="369332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ФИЗИОЛОГИЧНЫ                                          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2204864"/>
            <a:ext cx="5040560" cy="369332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ПРОДУКТИВНЫ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5085184"/>
            <a:ext cx="5040560" cy="369332"/>
          </a:xfrm>
          <a:prstGeom prst="rect">
            <a:avLst/>
          </a:prstGeom>
          <a:solidFill>
            <a:srgbClr val="00CCC7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БЕЗОПАСНЫ ПРИ НЕПЕРЕНОСИМОСТИ МОЛОКА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Picture 1" descr="C:\Users\Chizhova\Desktop\2019\Фирменный стиль ЭЛЕМЕНТЫ\Asset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2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1618</Words>
  <Application>Microsoft Office PowerPoint</Application>
  <PresentationFormat>Экран (4:3)</PresentationFormat>
  <Paragraphs>416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Панбиолакт синбиотик нового поколения</dc:title>
  <dc:creator>Чижова Марина</dc:creator>
  <cp:lastModifiedBy>Александр Ярыгин</cp:lastModifiedBy>
  <cp:revision>274</cp:revision>
  <dcterms:created xsi:type="dcterms:W3CDTF">2020-03-04T03:42:24Z</dcterms:created>
  <dcterms:modified xsi:type="dcterms:W3CDTF">2020-03-23T05:54:58Z</dcterms:modified>
</cp:coreProperties>
</file>